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5" r:id="rId4"/>
    <p:sldId id="297" r:id="rId5"/>
    <p:sldId id="296" r:id="rId6"/>
    <p:sldId id="264" r:id="rId7"/>
    <p:sldId id="266" r:id="rId8"/>
    <p:sldId id="267" r:id="rId9"/>
    <p:sldId id="268" r:id="rId10"/>
    <p:sldId id="259" r:id="rId11"/>
    <p:sldId id="269" r:id="rId12"/>
    <p:sldId id="270" r:id="rId13"/>
    <p:sldId id="271" r:id="rId14"/>
    <p:sldId id="272" r:id="rId15"/>
    <p:sldId id="275" r:id="rId16"/>
    <p:sldId id="276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63" r:id="rId34"/>
    <p:sldId id="292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/>
    <p:restoredTop sz="91436"/>
  </p:normalViewPr>
  <p:slideViewPr>
    <p:cSldViewPr snapToGrid="0" snapToObjects="1">
      <p:cViewPr varScale="1">
        <p:scale>
          <a:sx n="66" d="100"/>
          <a:sy n="66" d="100"/>
        </p:scale>
        <p:origin x="-57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C852A-EE1F-5545-9830-890BF5108723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BE195F1-9BC4-AB46-9FAE-F0C78C4A6751}">
      <dgm:prSet phldrT="[Text]"/>
      <dgm:spPr/>
      <dgm:t>
        <a:bodyPr/>
        <a:lstStyle/>
        <a:p>
          <a:r>
            <a:rPr lang="en-US" dirty="0" smtClean="0"/>
            <a:t>Technical Specifications</a:t>
          </a:r>
          <a:endParaRPr lang="en-US" dirty="0"/>
        </a:p>
      </dgm:t>
    </dgm:pt>
    <dgm:pt modelId="{5018CFA8-14D2-6143-AB35-12B5E1857C70}" type="parTrans" cxnId="{39D85605-BDB1-804A-8B63-C516A92A97DC}">
      <dgm:prSet/>
      <dgm:spPr/>
      <dgm:t>
        <a:bodyPr/>
        <a:lstStyle/>
        <a:p>
          <a:endParaRPr lang="en-US"/>
        </a:p>
      </dgm:t>
    </dgm:pt>
    <dgm:pt modelId="{A9FDD524-9F78-3C46-AE91-BFB356BA339D}" type="sibTrans" cxnId="{39D85605-BDB1-804A-8B63-C516A92A97DC}">
      <dgm:prSet/>
      <dgm:spPr/>
      <dgm:t>
        <a:bodyPr/>
        <a:lstStyle/>
        <a:p>
          <a:endParaRPr lang="en-US"/>
        </a:p>
      </dgm:t>
    </dgm:pt>
    <dgm:pt modelId="{F8EEFEC9-5004-4248-8D3B-6B535F0B00F2}">
      <dgm:prSet phldrT="[Text]"/>
      <dgm:spPr/>
      <dgm:t>
        <a:bodyPr/>
        <a:lstStyle/>
        <a:p>
          <a:r>
            <a:rPr lang="en-US" dirty="0" smtClean="0"/>
            <a:t>Market Price</a:t>
          </a:r>
          <a:endParaRPr lang="en-US" dirty="0"/>
        </a:p>
      </dgm:t>
    </dgm:pt>
    <dgm:pt modelId="{6831E115-8361-444F-8636-F65EFCB6283D}" type="parTrans" cxnId="{A110CBD2-FA40-BC46-B6ED-6A50366685C7}">
      <dgm:prSet/>
      <dgm:spPr/>
      <dgm:t>
        <a:bodyPr/>
        <a:lstStyle/>
        <a:p>
          <a:endParaRPr lang="en-US"/>
        </a:p>
      </dgm:t>
    </dgm:pt>
    <dgm:pt modelId="{6C19608E-D53A-CE4C-AAD1-A337F0EC829A}" type="sibTrans" cxnId="{A110CBD2-FA40-BC46-B6ED-6A50366685C7}">
      <dgm:prSet/>
      <dgm:spPr/>
      <dgm:t>
        <a:bodyPr/>
        <a:lstStyle/>
        <a:p>
          <a:endParaRPr lang="en-US"/>
        </a:p>
      </dgm:t>
    </dgm:pt>
    <dgm:pt modelId="{E8D182CF-4FD4-C44F-8CA2-0CC763AE3D8B}" type="pres">
      <dgm:prSet presAssocID="{DB7C852A-EE1F-5545-9830-890BF5108723}" presName="Name0" presStyleCnt="0">
        <dgm:presLayoutVars>
          <dgm:dir/>
          <dgm:resizeHandles val="exact"/>
        </dgm:presLayoutVars>
      </dgm:prSet>
      <dgm:spPr/>
    </dgm:pt>
    <dgm:pt modelId="{A78BDEB9-FBEC-9748-9B15-B7490806FFB2}" type="pres">
      <dgm:prSet presAssocID="{2BE195F1-9BC4-AB46-9FAE-F0C78C4A675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D171C-A94F-7A40-A292-A3463FCEE1A5}" type="pres">
      <dgm:prSet presAssocID="{A9FDD524-9F78-3C46-AE91-BFB356BA339D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E69EB29-5FDE-F94F-841D-870B38034AF0}" type="pres">
      <dgm:prSet presAssocID="{A9FDD524-9F78-3C46-AE91-BFB356BA339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BA407BD5-C9DF-464D-B2B6-DCCA5A65DC8F}" type="pres">
      <dgm:prSet presAssocID="{F8EEFEC9-5004-4248-8D3B-6B535F0B00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F818F1-91DF-EF4E-B0CB-EED6DEA5258C}" type="presOf" srcId="{A9FDD524-9F78-3C46-AE91-BFB356BA339D}" destId="{6E69EB29-5FDE-F94F-841D-870B38034AF0}" srcOrd="1" destOrd="0" presId="urn:microsoft.com/office/officeart/2005/8/layout/process1"/>
    <dgm:cxn modelId="{4764EA30-F7F6-F44E-867B-BD6F52DF4E18}" type="presOf" srcId="{DB7C852A-EE1F-5545-9830-890BF5108723}" destId="{E8D182CF-4FD4-C44F-8CA2-0CC763AE3D8B}" srcOrd="0" destOrd="0" presId="urn:microsoft.com/office/officeart/2005/8/layout/process1"/>
    <dgm:cxn modelId="{7096F76D-C9F9-384B-8DF6-446FB6BCCA58}" type="presOf" srcId="{2BE195F1-9BC4-AB46-9FAE-F0C78C4A6751}" destId="{A78BDEB9-FBEC-9748-9B15-B7490806FFB2}" srcOrd="0" destOrd="0" presId="urn:microsoft.com/office/officeart/2005/8/layout/process1"/>
    <dgm:cxn modelId="{58BE4AE9-9112-0F41-991D-9108901A8911}" type="presOf" srcId="{F8EEFEC9-5004-4248-8D3B-6B535F0B00F2}" destId="{BA407BD5-C9DF-464D-B2B6-DCCA5A65DC8F}" srcOrd="0" destOrd="0" presId="urn:microsoft.com/office/officeart/2005/8/layout/process1"/>
    <dgm:cxn modelId="{F68F09F7-E319-8040-ADBD-A8DDAA770AA9}" type="presOf" srcId="{A9FDD524-9F78-3C46-AE91-BFB356BA339D}" destId="{1B9D171C-A94F-7A40-A292-A3463FCEE1A5}" srcOrd="0" destOrd="0" presId="urn:microsoft.com/office/officeart/2005/8/layout/process1"/>
    <dgm:cxn modelId="{A110CBD2-FA40-BC46-B6ED-6A50366685C7}" srcId="{DB7C852A-EE1F-5545-9830-890BF5108723}" destId="{F8EEFEC9-5004-4248-8D3B-6B535F0B00F2}" srcOrd="1" destOrd="0" parTransId="{6831E115-8361-444F-8636-F65EFCB6283D}" sibTransId="{6C19608E-D53A-CE4C-AAD1-A337F0EC829A}"/>
    <dgm:cxn modelId="{39D85605-BDB1-804A-8B63-C516A92A97DC}" srcId="{DB7C852A-EE1F-5545-9830-890BF5108723}" destId="{2BE195F1-9BC4-AB46-9FAE-F0C78C4A6751}" srcOrd="0" destOrd="0" parTransId="{5018CFA8-14D2-6143-AB35-12B5E1857C70}" sibTransId="{A9FDD524-9F78-3C46-AE91-BFB356BA339D}"/>
    <dgm:cxn modelId="{19900CBA-0FD8-8D48-B08F-AA2ED88C4342}" type="presParOf" srcId="{E8D182CF-4FD4-C44F-8CA2-0CC763AE3D8B}" destId="{A78BDEB9-FBEC-9748-9B15-B7490806FFB2}" srcOrd="0" destOrd="0" presId="urn:microsoft.com/office/officeart/2005/8/layout/process1"/>
    <dgm:cxn modelId="{85908131-6D37-684E-88D5-CD8E1BA6D436}" type="presParOf" srcId="{E8D182CF-4FD4-C44F-8CA2-0CC763AE3D8B}" destId="{1B9D171C-A94F-7A40-A292-A3463FCEE1A5}" srcOrd="1" destOrd="0" presId="urn:microsoft.com/office/officeart/2005/8/layout/process1"/>
    <dgm:cxn modelId="{4436CCC8-65DE-F44C-8407-252745714E86}" type="presParOf" srcId="{1B9D171C-A94F-7A40-A292-A3463FCEE1A5}" destId="{6E69EB29-5FDE-F94F-841D-870B38034AF0}" srcOrd="0" destOrd="0" presId="urn:microsoft.com/office/officeart/2005/8/layout/process1"/>
    <dgm:cxn modelId="{5A187CC6-3D93-4B4B-BB10-C057E1FE1187}" type="presParOf" srcId="{E8D182CF-4FD4-C44F-8CA2-0CC763AE3D8B}" destId="{BA407BD5-C9DF-464D-B2B6-DCCA5A65DC8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AD0A9-CCE8-8441-9A14-D394C9791A02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66F8D4-7046-5747-881A-FD61ABC24125}">
      <dgm:prSet phldrT="[Text]"/>
      <dgm:spPr/>
      <dgm:t>
        <a:bodyPr/>
        <a:lstStyle/>
        <a:p>
          <a:r>
            <a:rPr lang="en-US" dirty="0" smtClean="0"/>
            <a:t>Build predictive model </a:t>
          </a:r>
          <a:endParaRPr lang="en-US" dirty="0"/>
        </a:p>
      </dgm:t>
    </dgm:pt>
    <dgm:pt modelId="{A4EEBA07-8A90-8343-A8F9-7D828F530291}" type="parTrans" cxnId="{49722CF4-DFAE-8D4B-A0F5-4919A4C132C2}">
      <dgm:prSet/>
      <dgm:spPr/>
      <dgm:t>
        <a:bodyPr/>
        <a:lstStyle/>
        <a:p>
          <a:endParaRPr lang="en-US"/>
        </a:p>
      </dgm:t>
    </dgm:pt>
    <dgm:pt modelId="{988A913D-5ED8-B34C-9D2F-74068CDC4D52}" type="sibTrans" cxnId="{49722CF4-DFAE-8D4B-A0F5-4919A4C132C2}">
      <dgm:prSet/>
      <dgm:spPr/>
      <dgm:t>
        <a:bodyPr/>
        <a:lstStyle/>
        <a:p>
          <a:endParaRPr lang="en-US"/>
        </a:p>
      </dgm:t>
    </dgm:pt>
    <dgm:pt modelId="{EFD06553-A550-2949-AC0B-302F5A6E34BE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8F9549B9-BF68-AE46-A6B8-F2C7451EA9DE}" type="parTrans" cxnId="{14F14211-28BE-3843-9FC3-2EC573D7EC4E}">
      <dgm:prSet/>
      <dgm:spPr/>
      <dgm:t>
        <a:bodyPr/>
        <a:lstStyle/>
        <a:p>
          <a:endParaRPr lang="en-US"/>
        </a:p>
      </dgm:t>
    </dgm:pt>
    <dgm:pt modelId="{F2749103-D358-4142-A61D-463C161CA211}" type="sibTrans" cxnId="{14F14211-28BE-3843-9FC3-2EC573D7EC4E}">
      <dgm:prSet/>
      <dgm:spPr/>
      <dgm:t>
        <a:bodyPr/>
        <a:lstStyle/>
        <a:p>
          <a:endParaRPr lang="en-US"/>
        </a:p>
      </dgm:t>
    </dgm:pt>
    <dgm:pt modelId="{EADDE77E-AAF6-A44E-84DF-27C3EB28D433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39C520A-348D-CF40-8F02-D59A402A6D5A}" type="parTrans" cxnId="{8C0EF3D8-5455-5C40-B73D-CBF45E179328}">
      <dgm:prSet/>
      <dgm:spPr/>
      <dgm:t>
        <a:bodyPr/>
        <a:lstStyle/>
        <a:p>
          <a:endParaRPr lang="en-US"/>
        </a:p>
      </dgm:t>
    </dgm:pt>
    <dgm:pt modelId="{A6A22AB7-5076-3040-A249-D5821F6865AA}" type="sibTrans" cxnId="{8C0EF3D8-5455-5C40-B73D-CBF45E179328}">
      <dgm:prSet/>
      <dgm:spPr/>
      <dgm:t>
        <a:bodyPr/>
        <a:lstStyle/>
        <a:p>
          <a:endParaRPr lang="en-US"/>
        </a:p>
      </dgm:t>
    </dgm:pt>
    <dgm:pt modelId="{7B1D30DA-B71D-1948-80EA-6346BF2AA6C6}" type="pres">
      <dgm:prSet presAssocID="{D98AD0A9-CCE8-8441-9A14-D394C9791A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4ACEAE-26F0-4049-83F4-0F78A5D3FE6B}" type="pres">
      <dgm:prSet presAssocID="{3F66F8D4-7046-5747-881A-FD61ABC2412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D113C-046D-5341-9E15-A9EF784B15D9}" type="pres">
      <dgm:prSet presAssocID="{3F66F8D4-7046-5747-881A-FD61ABC24125}" presName="spNode" presStyleCnt="0"/>
      <dgm:spPr/>
    </dgm:pt>
    <dgm:pt modelId="{53E0ABE5-B99B-5847-A19E-F6E9230C8629}" type="pres">
      <dgm:prSet presAssocID="{988A913D-5ED8-B34C-9D2F-74068CDC4D5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635064B3-1A13-6B4C-866F-699FA37AEC07}" type="pres">
      <dgm:prSet presAssocID="{EFD06553-A550-2949-AC0B-302F5A6E34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4B1DE-1999-B84C-B3E4-6D6F3A5809B9}" type="pres">
      <dgm:prSet presAssocID="{EFD06553-A550-2949-AC0B-302F5A6E34BE}" presName="spNode" presStyleCnt="0"/>
      <dgm:spPr/>
    </dgm:pt>
    <dgm:pt modelId="{800CD3BC-F25A-5C4A-8C70-2C45B772A237}" type="pres">
      <dgm:prSet presAssocID="{F2749103-D358-4142-A61D-463C161CA21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9D992F5-C397-BE40-BB83-7C8E0C921584}" type="pres">
      <dgm:prSet presAssocID="{EADDE77E-AAF6-A44E-84DF-27C3EB28D43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EE5-0992-A346-9E98-578A547FE200}" type="pres">
      <dgm:prSet presAssocID="{EADDE77E-AAF6-A44E-84DF-27C3EB28D433}" presName="spNode" presStyleCnt="0"/>
      <dgm:spPr/>
    </dgm:pt>
    <dgm:pt modelId="{FAD5CDC4-F6FD-6340-A803-D21788B129FD}" type="pres">
      <dgm:prSet presAssocID="{A6A22AB7-5076-3040-A249-D5821F6865AA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43DA70AE-FC7D-1648-840A-A7A54FCEF349}" type="presOf" srcId="{F2749103-D358-4142-A61D-463C161CA211}" destId="{800CD3BC-F25A-5C4A-8C70-2C45B772A237}" srcOrd="0" destOrd="0" presId="urn:microsoft.com/office/officeart/2005/8/layout/cycle5"/>
    <dgm:cxn modelId="{14F14211-28BE-3843-9FC3-2EC573D7EC4E}" srcId="{D98AD0A9-CCE8-8441-9A14-D394C9791A02}" destId="{EFD06553-A550-2949-AC0B-302F5A6E34BE}" srcOrd="1" destOrd="0" parTransId="{8F9549B9-BF68-AE46-A6B8-F2C7451EA9DE}" sibTransId="{F2749103-D358-4142-A61D-463C161CA211}"/>
    <dgm:cxn modelId="{10D307D0-0D4A-F945-8747-A4627D7E23B5}" type="presOf" srcId="{EFD06553-A550-2949-AC0B-302F5A6E34BE}" destId="{635064B3-1A13-6B4C-866F-699FA37AEC07}" srcOrd="0" destOrd="0" presId="urn:microsoft.com/office/officeart/2005/8/layout/cycle5"/>
    <dgm:cxn modelId="{A1D37FD4-C142-5840-9DA3-665B8DB268D2}" type="presOf" srcId="{EADDE77E-AAF6-A44E-84DF-27C3EB28D433}" destId="{59D992F5-C397-BE40-BB83-7C8E0C921584}" srcOrd="0" destOrd="0" presId="urn:microsoft.com/office/officeart/2005/8/layout/cycle5"/>
    <dgm:cxn modelId="{E9AD4A69-7427-5B47-85D1-93095C0EC308}" type="presOf" srcId="{988A913D-5ED8-B34C-9D2F-74068CDC4D52}" destId="{53E0ABE5-B99B-5847-A19E-F6E9230C8629}" srcOrd="0" destOrd="0" presId="urn:microsoft.com/office/officeart/2005/8/layout/cycle5"/>
    <dgm:cxn modelId="{49722CF4-DFAE-8D4B-A0F5-4919A4C132C2}" srcId="{D98AD0A9-CCE8-8441-9A14-D394C9791A02}" destId="{3F66F8D4-7046-5747-881A-FD61ABC24125}" srcOrd="0" destOrd="0" parTransId="{A4EEBA07-8A90-8343-A8F9-7D828F530291}" sibTransId="{988A913D-5ED8-B34C-9D2F-74068CDC4D52}"/>
    <dgm:cxn modelId="{EA8FBDD8-8C7B-8F41-97DA-E7F784C76588}" type="presOf" srcId="{A6A22AB7-5076-3040-A249-D5821F6865AA}" destId="{FAD5CDC4-F6FD-6340-A803-D21788B129FD}" srcOrd="0" destOrd="0" presId="urn:microsoft.com/office/officeart/2005/8/layout/cycle5"/>
    <dgm:cxn modelId="{D25B7016-9D37-BA45-A9C2-93CD2A7FEB49}" type="presOf" srcId="{D98AD0A9-CCE8-8441-9A14-D394C9791A02}" destId="{7B1D30DA-B71D-1948-80EA-6346BF2AA6C6}" srcOrd="0" destOrd="0" presId="urn:microsoft.com/office/officeart/2005/8/layout/cycle5"/>
    <dgm:cxn modelId="{8C0EF3D8-5455-5C40-B73D-CBF45E179328}" srcId="{D98AD0A9-CCE8-8441-9A14-D394C9791A02}" destId="{EADDE77E-AAF6-A44E-84DF-27C3EB28D433}" srcOrd="2" destOrd="0" parTransId="{339C520A-348D-CF40-8F02-D59A402A6D5A}" sibTransId="{A6A22AB7-5076-3040-A249-D5821F6865AA}"/>
    <dgm:cxn modelId="{63D10746-5A6E-6C45-8D8B-05B87D6B3A86}" type="presOf" srcId="{3F66F8D4-7046-5747-881A-FD61ABC24125}" destId="{E04ACEAE-26F0-4049-83F4-0F78A5D3FE6B}" srcOrd="0" destOrd="0" presId="urn:microsoft.com/office/officeart/2005/8/layout/cycle5"/>
    <dgm:cxn modelId="{5DD81CE3-236C-9943-847A-885B7CC1ECF0}" type="presParOf" srcId="{7B1D30DA-B71D-1948-80EA-6346BF2AA6C6}" destId="{E04ACEAE-26F0-4049-83F4-0F78A5D3FE6B}" srcOrd="0" destOrd="0" presId="urn:microsoft.com/office/officeart/2005/8/layout/cycle5"/>
    <dgm:cxn modelId="{8FE8DC14-4AD0-4647-8E20-C686BF79DC51}" type="presParOf" srcId="{7B1D30DA-B71D-1948-80EA-6346BF2AA6C6}" destId="{9FBD113C-046D-5341-9E15-A9EF784B15D9}" srcOrd="1" destOrd="0" presId="urn:microsoft.com/office/officeart/2005/8/layout/cycle5"/>
    <dgm:cxn modelId="{2CC025B4-12CD-A842-A87C-AFF430EC54D5}" type="presParOf" srcId="{7B1D30DA-B71D-1948-80EA-6346BF2AA6C6}" destId="{53E0ABE5-B99B-5847-A19E-F6E9230C8629}" srcOrd="2" destOrd="0" presId="urn:microsoft.com/office/officeart/2005/8/layout/cycle5"/>
    <dgm:cxn modelId="{7D4A9480-2453-F34D-8E37-8918546D4E0D}" type="presParOf" srcId="{7B1D30DA-B71D-1948-80EA-6346BF2AA6C6}" destId="{635064B3-1A13-6B4C-866F-699FA37AEC07}" srcOrd="3" destOrd="0" presId="urn:microsoft.com/office/officeart/2005/8/layout/cycle5"/>
    <dgm:cxn modelId="{5BAC86B7-77A3-2740-A024-48D48075E488}" type="presParOf" srcId="{7B1D30DA-B71D-1948-80EA-6346BF2AA6C6}" destId="{8C44B1DE-1999-B84C-B3E4-6D6F3A5809B9}" srcOrd="4" destOrd="0" presId="urn:microsoft.com/office/officeart/2005/8/layout/cycle5"/>
    <dgm:cxn modelId="{B7E762DA-4846-0749-895B-0564AF874E02}" type="presParOf" srcId="{7B1D30DA-B71D-1948-80EA-6346BF2AA6C6}" destId="{800CD3BC-F25A-5C4A-8C70-2C45B772A237}" srcOrd="5" destOrd="0" presId="urn:microsoft.com/office/officeart/2005/8/layout/cycle5"/>
    <dgm:cxn modelId="{2F8FC37D-2E16-DF42-97DA-8049A461B6FA}" type="presParOf" srcId="{7B1D30DA-B71D-1948-80EA-6346BF2AA6C6}" destId="{59D992F5-C397-BE40-BB83-7C8E0C921584}" srcOrd="6" destOrd="0" presId="urn:microsoft.com/office/officeart/2005/8/layout/cycle5"/>
    <dgm:cxn modelId="{2C68BE38-D5E1-E648-AB93-4271DED68D80}" type="presParOf" srcId="{7B1D30DA-B71D-1948-80EA-6346BF2AA6C6}" destId="{6A316EE5-0992-A346-9E98-578A547FE200}" srcOrd="7" destOrd="0" presId="urn:microsoft.com/office/officeart/2005/8/layout/cycle5"/>
    <dgm:cxn modelId="{5F9613C5-6DB2-8846-9673-A4AC7540EA91}" type="presParOf" srcId="{7B1D30DA-B71D-1948-80EA-6346BF2AA6C6}" destId="{FAD5CDC4-F6FD-6340-A803-D21788B129FD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DEE66-5A14-A540-AA28-58415D7CBE7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0498D0B-319D-8A4A-88AD-09580A2B6E41}">
      <dgm:prSet phldrT="[Text]"/>
      <dgm:spPr/>
      <dgm:t>
        <a:bodyPr/>
        <a:lstStyle/>
        <a:p>
          <a:r>
            <a:rPr lang="en-US" dirty="0" smtClean="0"/>
            <a:t>Create a training experiment</a:t>
          </a:r>
          <a:endParaRPr lang="en-US" dirty="0"/>
        </a:p>
      </dgm:t>
    </dgm:pt>
    <dgm:pt modelId="{1BCCC107-2611-D44C-8B1F-617294B2B082}" type="parTrans" cxnId="{23E05790-E75D-7947-9DDE-9A5F38CAA838}">
      <dgm:prSet/>
      <dgm:spPr/>
      <dgm:t>
        <a:bodyPr/>
        <a:lstStyle/>
        <a:p>
          <a:endParaRPr lang="en-US"/>
        </a:p>
      </dgm:t>
    </dgm:pt>
    <dgm:pt modelId="{6822AE0B-6959-4842-B592-EDB43C5F2C5B}" type="sibTrans" cxnId="{23E05790-E75D-7947-9DDE-9A5F38CAA838}">
      <dgm:prSet/>
      <dgm:spPr/>
      <dgm:t>
        <a:bodyPr/>
        <a:lstStyle/>
        <a:p>
          <a:endParaRPr lang="en-US"/>
        </a:p>
      </dgm:t>
    </dgm:pt>
    <dgm:pt modelId="{6F277093-9166-7345-B9D4-98CEB0EECF65}">
      <dgm:prSet phldrT="[Text]"/>
      <dgm:spPr/>
      <dgm:t>
        <a:bodyPr/>
        <a:lstStyle/>
        <a:p>
          <a:r>
            <a:rPr lang="en-US" dirty="0" smtClean="0"/>
            <a:t>Convert the training experiment to a predictive experiment</a:t>
          </a:r>
          <a:endParaRPr lang="en-US" dirty="0"/>
        </a:p>
      </dgm:t>
    </dgm:pt>
    <dgm:pt modelId="{9B84B1B4-2EBB-AC46-9823-9B841D814DC1}" type="parTrans" cxnId="{11DD6DF1-4D4F-F045-9E66-4735E45BB8FB}">
      <dgm:prSet/>
      <dgm:spPr/>
      <dgm:t>
        <a:bodyPr/>
        <a:lstStyle/>
        <a:p>
          <a:endParaRPr lang="en-US"/>
        </a:p>
      </dgm:t>
    </dgm:pt>
    <dgm:pt modelId="{94E42327-AAEF-034B-B3A0-257381292BB4}" type="sibTrans" cxnId="{11DD6DF1-4D4F-F045-9E66-4735E45BB8FB}">
      <dgm:prSet/>
      <dgm:spPr/>
      <dgm:t>
        <a:bodyPr/>
        <a:lstStyle/>
        <a:p>
          <a:endParaRPr lang="en-US"/>
        </a:p>
      </dgm:t>
    </dgm:pt>
    <dgm:pt modelId="{2DCB725E-B154-FF41-81F3-A4FBD988DE93}">
      <dgm:prSet phldrT="[Text]"/>
      <dgm:spPr/>
      <dgm:t>
        <a:bodyPr/>
        <a:lstStyle/>
        <a:p>
          <a:r>
            <a:rPr lang="en-US" dirty="0" smtClean="0"/>
            <a:t>Deploy the predictive experiment as a New web service</a:t>
          </a:r>
          <a:endParaRPr lang="en-US" dirty="0"/>
        </a:p>
      </dgm:t>
    </dgm:pt>
    <dgm:pt modelId="{C5F5ABF9-924B-B54A-8DF7-46441D05588D}" type="parTrans" cxnId="{5176C7F4-CA22-5C43-B2C7-F15178496342}">
      <dgm:prSet/>
      <dgm:spPr/>
      <dgm:t>
        <a:bodyPr/>
        <a:lstStyle/>
        <a:p>
          <a:endParaRPr lang="en-US"/>
        </a:p>
      </dgm:t>
    </dgm:pt>
    <dgm:pt modelId="{C529CE5D-E64D-0C4C-B7F3-0F750B68283B}" type="sibTrans" cxnId="{5176C7F4-CA22-5C43-B2C7-F15178496342}">
      <dgm:prSet/>
      <dgm:spPr/>
      <dgm:t>
        <a:bodyPr/>
        <a:lstStyle/>
        <a:p>
          <a:endParaRPr lang="en-US"/>
        </a:p>
      </dgm:t>
    </dgm:pt>
    <dgm:pt modelId="{01AF1939-8402-AF40-BA07-9869C3B37F1C}" type="pres">
      <dgm:prSet presAssocID="{731DEE66-5A14-A540-AA28-58415D7CBE7F}" presName="Name0" presStyleCnt="0">
        <dgm:presLayoutVars>
          <dgm:dir/>
          <dgm:animLvl val="lvl"/>
          <dgm:resizeHandles val="exact"/>
        </dgm:presLayoutVars>
      </dgm:prSet>
      <dgm:spPr/>
    </dgm:pt>
    <dgm:pt modelId="{C0421FB6-529C-DF49-A74D-781F6032B631}" type="pres">
      <dgm:prSet presAssocID="{A0498D0B-319D-8A4A-88AD-09580A2B6E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01447-31AE-CC49-ADE9-9284AC62A805}" type="pres">
      <dgm:prSet presAssocID="{6822AE0B-6959-4842-B592-EDB43C5F2C5B}" presName="parTxOnlySpace" presStyleCnt="0"/>
      <dgm:spPr/>
    </dgm:pt>
    <dgm:pt modelId="{3FB44604-4F6B-1B49-872C-8E661606F614}" type="pres">
      <dgm:prSet presAssocID="{6F277093-9166-7345-B9D4-98CEB0EECF6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00DEA-466D-3444-B19D-481CC90A645D}" type="pres">
      <dgm:prSet presAssocID="{94E42327-AAEF-034B-B3A0-257381292BB4}" presName="parTxOnlySpace" presStyleCnt="0"/>
      <dgm:spPr/>
    </dgm:pt>
    <dgm:pt modelId="{ACDC6A4F-58DF-6C41-8129-72FA4FDD1E47}" type="pres">
      <dgm:prSet presAssocID="{2DCB725E-B154-FF41-81F3-A4FBD988DE9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DD6DF1-4D4F-F045-9E66-4735E45BB8FB}" srcId="{731DEE66-5A14-A540-AA28-58415D7CBE7F}" destId="{6F277093-9166-7345-B9D4-98CEB0EECF65}" srcOrd="1" destOrd="0" parTransId="{9B84B1B4-2EBB-AC46-9823-9B841D814DC1}" sibTransId="{94E42327-AAEF-034B-B3A0-257381292BB4}"/>
    <dgm:cxn modelId="{9DDD8C4A-880F-7B45-8461-1765D8F8EE5D}" type="presOf" srcId="{731DEE66-5A14-A540-AA28-58415D7CBE7F}" destId="{01AF1939-8402-AF40-BA07-9869C3B37F1C}" srcOrd="0" destOrd="0" presId="urn:microsoft.com/office/officeart/2005/8/layout/chevron1"/>
    <dgm:cxn modelId="{23E05790-E75D-7947-9DDE-9A5F38CAA838}" srcId="{731DEE66-5A14-A540-AA28-58415D7CBE7F}" destId="{A0498D0B-319D-8A4A-88AD-09580A2B6E41}" srcOrd="0" destOrd="0" parTransId="{1BCCC107-2611-D44C-8B1F-617294B2B082}" sibTransId="{6822AE0B-6959-4842-B592-EDB43C5F2C5B}"/>
    <dgm:cxn modelId="{EAEA2CEE-8DDE-5D4C-B0E9-20378497062F}" type="presOf" srcId="{2DCB725E-B154-FF41-81F3-A4FBD988DE93}" destId="{ACDC6A4F-58DF-6C41-8129-72FA4FDD1E47}" srcOrd="0" destOrd="0" presId="urn:microsoft.com/office/officeart/2005/8/layout/chevron1"/>
    <dgm:cxn modelId="{5176C7F4-CA22-5C43-B2C7-F15178496342}" srcId="{731DEE66-5A14-A540-AA28-58415D7CBE7F}" destId="{2DCB725E-B154-FF41-81F3-A4FBD988DE93}" srcOrd="2" destOrd="0" parTransId="{C5F5ABF9-924B-B54A-8DF7-46441D05588D}" sibTransId="{C529CE5D-E64D-0C4C-B7F3-0F750B68283B}"/>
    <dgm:cxn modelId="{D5DE268B-A97B-9F4C-83EA-19BE47CD50EF}" type="presOf" srcId="{6F277093-9166-7345-B9D4-98CEB0EECF65}" destId="{3FB44604-4F6B-1B49-872C-8E661606F614}" srcOrd="0" destOrd="0" presId="urn:microsoft.com/office/officeart/2005/8/layout/chevron1"/>
    <dgm:cxn modelId="{7578CD5A-A962-F749-B681-28FB5366C0E1}" type="presOf" srcId="{A0498D0B-319D-8A4A-88AD-09580A2B6E41}" destId="{C0421FB6-529C-DF49-A74D-781F6032B631}" srcOrd="0" destOrd="0" presId="urn:microsoft.com/office/officeart/2005/8/layout/chevron1"/>
    <dgm:cxn modelId="{B48ADF63-C969-C84B-99F8-E618C283A4FC}" type="presParOf" srcId="{01AF1939-8402-AF40-BA07-9869C3B37F1C}" destId="{C0421FB6-529C-DF49-A74D-781F6032B631}" srcOrd="0" destOrd="0" presId="urn:microsoft.com/office/officeart/2005/8/layout/chevron1"/>
    <dgm:cxn modelId="{D9EC2E30-88B9-8542-852D-9A4A401EF245}" type="presParOf" srcId="{01AF1939-8402-AF40-BA07-9869C3B37F1C}" destId="{04301447-31AE-CC49-ADE9-9284AC62A805}" srcOrd="1" destOrd="0" presId="urn:microsoft.com/office/officeart/2005/8/layout/chevron1"/>
    <dgm:cxn modelId="{D9AD1A1A-22CA-5146-B0C3-96F43BBE14B1}" type="presParOf" srcId="{01AF1939-8402-AF40-BA07-9869C3B37F1C}" destId="{3FB44604-4F6B-1B49-872C-8E661606F614}" srcOrd="2" destOrd="0" presId="urn:microsoft.com/office/officeart/2005/8/layout/chevron1"/>
    <dgm:cxn modelId="{204E35E0-E77D-2F4C-8162-22D36BF0D56A}" type="presParOf" srcId="{01AF1939-8402-AF40-BA07-9869C3B37F1C}" destId="{5FB00DEA-466D-3444-B19D-481CC90A645D}" srcOrd="3" destOrd="0" presId="urn:microsoft.com/office/officeart/2005/8/layout/chevron1"/>
    <dgm:cxn modelId="{428277FD-F27C-6A4E-8D2A-7BFC6A5934F5}" type="presParOf" srcId="{01AF1939-8402-AF40-BA07-9869C3B37F1C}" destId="{ACDC6A4F-58DF-6C41-8129-72FA4FDD1E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78BDEB9-FBEC-9748-9B15-B7490806FFB2}">
      <dsp:nvSpPr>
        <dsp:cNvPr id="0" name=""/>
        <dsp:cNvSpPr/>
      </dsp:nvSpPr>
      <dsp:spPr>
        <a:xfrm>
          <a:off x="1820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Technical Specifications</a:t>
          </a:r>
          <a:endParaRPr lang="en-US" sz="4700" kern="1200" dirty="0"/>
        </a:p>
      </dsp:txBody>
      <dsp:txXfrm>
        <a:off x="1820" y="13251"/>
        <a:ext cx="3882566" cy="2329539"/>
      </dsp:txXfrm>
    </dsp:sp>
    <dsp:sp modelId="{1B9D171C-A94F-7A40-A292-A3463FCEE1A5}">
      <dsp:nvSpPr>
        <dsp:cNvPr id="0" name=""/>
        <dsp:cNvSpPr/>
      </dsp:nvSpPr>
      <dsp:spPr>
        <a:xfrm>
          <a:off x="4272643" y="696582"/>
          <a:ext cx="823104" cy="9628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4272643" y="696582"/>
        <a:ext cx="823104" cy="962876"/>
      </dsp:txXfrm>
    </dsp:sp>
    <dsp:sp modelId="{BA407BD5-C9DF-464D-B2B6-DCCA5A65DC8F}">
      <dsp:nvSpPr>
        <dsp:cNvPr id="0" name=""/>
        <dsp:cNvSpPr/>
      </dsp:nvSpPr>
      <dsp:spPr>
        <a:xfrm>
          <a:off x="5437413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Market Price</a:t>
          </a:r>
          <a:endParaRPr lang="en-US" sz="4700" kern="1200" dirty="0"/>
        </a:p>
      </dsp:txBody>
      <dsp:txXfrm>
        <a:off x="5437413" y="13251"/>
        <a:ext cx="3882566" cy="232953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4ACEAE-26F0-4049-83F4-0F78A5D3FE6B}">
      <dsp:nvSpPr>
        <dsp:cNvPr id="0" name=""/>
        <dsp:cNvSpPr/>
      </dsp:nvSpPr>
      <dsp:spPr>
        <a:xfrm>
          <a:off x="1503827" y="2459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Build predictive model </a:t>
          </a:r>
          <a:endParaRPr lang="en-US" sz="2300" kern="1200" dirty="0"/>
        </a:p>
      </dsp:txBody>
      <dsp:txXfrm>
        <a:off x="1503827" y="2459"/>
        <a:ext cx="1996144" cy="1297494"/>
      </dsp:txXfrm>
    </dsp:sp>
    <dsp:sp modelId="{53E0ABE5-B99B-5847-A19E-F6E9230C8629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994552" y="550839"/>
              </a:moveTo>
              <a:arcTo wR="1729067" hR="1729067" stAng="19022698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064B3-1A13-6B4C-866F-699FA37AEC07}">
      <dsp:nvSpPr>
        <dsp:cNvPr id="0" name=""/>
        <dsp:cNvSpPr/>
      </dsp:nvSpPr>
      <dsp:spPr>
        <a:xfrm>
          <a:off x="3001243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</a:t>
          </a:r>
          <a:endParaRPr lang="en-US" sz="2300" kern="1200" dirty="0"/>
        </a:p>
      </dsp:txBody>
      <dsp:txXfrm>
        <a:off x="3001243" y="2596060"/>
        <a:ext cx="1996144" cy="1297494"/>
      </dsp:txXfrm>
    </dsp:sp>
    <dsp:sp modelId="{800CD3BC-F25A-5C4A-8C70-2C45B772A237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258907" y="3374953"/>
              </a:moveTo>
              <a:arcTo wR="1729067" hR="1729067" stAng="4329342" swAng="21413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992F5-C397-BE40-BB83-7C8E0C921584}">
      <dsp:nvSpPr>
        <dsp:cNvPr id="0" name=""/>
        <dsp:cNvSpPr/>
      </dsp:nvSpPr>
      <dsp:spPr>
        <a:xfrm>
          <a:off x="6411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6411" y="2596060"/>
        <a:ext cx="1996144" cy="1297494"/>
      </dsp:txXfrm>
    </dsp:sp>
    <dsp:sp modelId="{FAD5CDC4-F6FD-6340-A803-D21788B129FD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5617" y="1589804"/>
              </a:moveTo>
              <a:arcTo wR="1729067" hR="1729067" stAng="11077184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421FB6-529C-DF49-A74D-781F6032B631}">
      <dsp:nvSpPr>
        <dsp:cNvPr id="0" name=""/>
        <dsp:cNvSpPr/>
      </dsp:nvSpPr>
      <dsp:spPr>
        <a:xfrm>
          <a:off x="3199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Create a training experiment</a:t>
          </a:r>
          <a:endParaRPr lang="en-US" sz="2100" kern="1200" dirty="0"/>
        </a:p>
      </dsp:txBody>
      <dsp:txXfrm>
        <a:off x="3199" y="1505944"/>
        <a:ext cx="3898313" cy="1559325"/>
      </dsp:txXfrm>
    </dsp:sp>
    <dsp:sp modelId="{3FB44604-4F6B-1B49-872C-8E661606F614}">
      <dsp:nvSpPr>
        <dsp:cNvPr id="0" name=""/>
        <dsp:cNvSpPr/>
      </dsp:nvSpPr>
      <dsp:spPr>
        <a:xfrm>
          <a:off x="3511681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Convert the training experiment to a predictive experiment</a:t>
          </a:r>
          <a:endParaRPr lang="en-US" sz="2100" kern="1200" dirty="0"/>
        </a:p>
      </dsp:txBody>
      <dsp:txXfrm>
        <a:off x="3511681" y="1505944"/>
        <a:ext cx="3898313" cy="1559325"/>
      </dsp:txXfrm>
    </dsp:sp>
    <dsp:sp modelId="{ACDC6A4F-58DF-6C41-8129-72FA4FDD1E47}">
      <dsp:nvSpPr>
        <dsp:cNvPr id="0" name=""/>
        <dsp:cNvSpPr/>
      </dsp:nvSpPr>
      <dsp:spPr>
        <a:xfrm>
          <a:off x="7020163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Deploy the predictive experiment as a New web service</a:t>
          </a:r>
          <a:endParaRPr lang="en-US" sz="2100" kern="1200" dirty="0"/>
        </a:p>
      </dsp:txBody>
      <dsp:txXfrm>
        <a:off x="7020163" y="1505944"/>
        <a:ext cx="3898313" cy="155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298E-7B27-D74F-A17E-72783B5B8836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16A84-EE2C-8947-830D-F3A67767540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76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16A84-EE2C-8947-830D-F3A67767540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91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640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164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483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284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86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14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36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621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327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062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39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05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library/azure/927d65ac-3b50-4694-9903-20f6c1672089/" TargetMode="External"/><Relationship Id="rId2" Type="http://schemas.openxmlformats.org/officeDocument/2006/relationships/hyperlink" Target="https://msdn.microsoft.com/library/azure/31960a6f-789b-4cf7-88d6-2e1152c0bd1a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Azure</a:t>
            </a:r>
            <a:r>
              <a:rPr lang="en-US" dirty="0"/>
              <a:t>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06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Automobile price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819074366"/>
              </p:ext>
            </p:extLst>
          </p:nvPr>
        </p:nvGraphicFramePr>
        <p:xfrm>
          <a:off x="1482436" y="2286000"/>
          <a:ext cx="9321800" cy="235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175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blank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76233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71" y="1690688"/>
            <a:ext cx="6595533" cy="2214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6709" y="3543191"/>
            <a:ext cx="86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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3679" y="3986958"/>
            <a:ext cx="4929716" cy="20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87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data in the existing sample datasets </a:t>
            </a:r>
          </a:p>
          <a:p>
            <a:r>
              <a:rPr lang="en-US" dirty="0" smtClean="0"/>
              <a:t>Create your own dataset by NEW dataset</a:t>
            </a:r>
          </a:p>
          <a:p>
            <a:r>
              <a:rPr lang="en-US" dirty="0" smtClean="0"/>
              <a:t>Import data: </a:t>
            </a:r>
            <a:r>
              <a:rPr lang="en-US" dirty="0"/>
              <a:t>Load data from sources such as the Web, Azure SQL database, Azure table, Hive table, or Windows Azure BLOB storage. Formerly known as Reader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6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Azure saved dataset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90688"/>
            <a:ext cx="6121400" cy="1526645"/>
          </a:xfrm>
        </p:spPr>
        <p:txBody>
          <a:bodyPr/>
          <a:lstStyle/>
          <a:p>
            <a:r>
              <a:rPr lang="en-US" dirty="0" smtClean="0"/>
              <a:t>In the search bar, look for </a:t>
            </a:r>
            <a:r>
              <a:rPr lang="en-US" i="1" dirty="0" smtClean="0"/>
              <a:t>automobile</a:t>
            </a:r>
          </a:p>
          <a:p>
            <a:r>
              <a:rPr lang="en-US" dirty="0" smtClean="0"/>
              <a:t>Drag and drop the dataset in the dashboard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3218"/>
            <a:ext cx="3175000" cy="245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95" y="3991505"/>
            <a:ext cx="6882172" cy="1914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3200" y="4842932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xmlns="" val="14741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338" y="2590800"/>
            <a:ext cx="7792748" cy="4111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476" y="3552693"/>
            <a:ext cx="3415912" cy="1950774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838200" y="1551491"/>
            <a:ext cx="11194886" cy="920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Selecting one column, some statistics are shown</a:t>
            </a:r>
          </a:p>
          <a:p>
            <a:r>
              <a:rPr lang="en-US" dirty="0"/>
              <a:t>Given the variables for a specific automobile, we're going to try to predict the price </a:t>
            </a:r>
            <a:r>
              <a:rPr lang="en-US" dirty="0" smtClean="0"/>
              <a:t>(last column)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8545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2075" cy="4351338"/>
          </a:xfrm>
        </p:spPr>
        <p:txBody>
          <a:bodyPr/>
          <a:lstStyle/>
          <a:p>
            <a:r>
              <a:rPr lang="en-US" dirty="0" smtClean="0"/>
              <a:t>This menu can be used to transform raw data to the input of the next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6" y="1690688"/>
            <a:ext cx="3557058" cy="29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10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 automobile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852" y="1643061"/>
            <a:ext cx="7488948" cy="2200275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missing values present in the columns of various rows so the model can analyze the data correctly.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not consider some columns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2" y="1643061"/>
            <a:ext cx="3225800" cy="491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634" y="5185581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80" y="4148667"/>
            <a:ext cx="6646620" cy="24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09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missing data: </a:t>
            </a:r>
            <a:r>
              <a:rPr lang="en-US"/>
              <a:t>remove </a:t>
            </a:r>
            <a:r>
              <a:rPr lang="en-US" smtClean="0"/>
              <a:t>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9225"/>
            <a:ext cx="10515599" cy="2085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Click on </a:t>
            </a:r>
            <a:r>
              <a:rPr lang="en-US" b="1" dirty="0"/>
              <a:t>Launch column </a:t>
            </a:r>
            <a:r>
              <a:rPr lang="en-US" b="1" dirty="0" smtClean="0"/>
              <a:t>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</a:t>
            </a:r>
            <a:r>
              <a:rPr lang="en-US" b="1" dirty="0" smtClean="0"/>
              <a:t>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/>
              <a:t>All columns</a:t>
            </a:r>
            <a:r>
              <a:rPr lang="en-US" dirty="0"/>
              <a:t>.</a:t>
            </a:r>
          </a:p>
          <a:p>
            <a:r>
              <a:rPr lang="en-US" dirty="0" smtClean="0"/>
              <a:t>Select </a:t>
            </a:r>
            <a:r>
              <a:rPr lang="en-US" b="1" dirty="0"/>
              <a:t>Exclude</a:t>
            </a:r>
            <a:r>
              <a:rPr lang="en-US" dirty="0"/>
              <a:t> and </a:t>
            </a:r>
            <a:r>
              <a:rPr lang="en-US" b="1" dirty="0"/>
              <a:t>column names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Click </a:t>
            </a:r>
            <a:r>
              <a:rPr lang="en-US" dirty="0"/>
              <a:t>inside the text </a:t>
            </a:r>
            <a:r>
              <a:rPr lang="en-US" dirty="0" smtClean="0"/>
              <a:t>box and select </a:t>
            </a:r>
            <a:r>
              <a:rPr lang="en-US" i="1" dirty="0" smtClean="0"/>
              <a:t>normalized-losses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7" y="3662229"/>
            <a:ext cx="9563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74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missing data: remove row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49600" cy="488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32" y="2160588"/>
            <a:ext cx="28829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1224" y="2361847"/>
            <a:ext cx="3452284" cy="3635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6460" y="3994774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7837" y="3950772"/>
            <a:ext cx="101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xmlns="" val="17901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experiment and visualize processed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9667" cy="2509308"/>
          </a:xfrm>
        </p:spPr>
        <p:txBody>
          <a:bodyPr>
            <a:normAutofit/>
          </a:bodyPr>
          <a:lstStyle/>
          <a:p>
            <a:r>
              <a:rPr lang="en-US" dirty="0" smtClean="0"/>
              <a:t>Save the experiment </a:t>
            </a:r>
          </a:p>
          <a:p>
            <a:r>
              <a:rPr lang="en-US" dirty="0" smtClean="0"/>
              <a:t>Run it</a:t>
            </a:r>
          </a:p>
          <a:p>
            <a:r>
              <a:rPr lang="en-US" dirty="0" smtClean="0"/>
              <a:t>Visualize data output from </a:t>
            </a:r>
            <a:r>
              <a:rPr lang="en-US" i="1" dirty="0" smtClean="0"/>
              <a:t>Clean Missing Data</a:t>
            </a:r>
          </a:p>
          <a:p>
            <a:r>
              <a:rPr lang="en-US" dirty="0" smtClean="0"/>
              <a:t>Check differences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2788"/>
            <a:ext cx="6553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67" y="1690688"/>
            <a:ext cx="3898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91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dirty="0"/>
              <a:t>problem do we want to solve 20mins</a:t>
            </a:r>
            <a:endParaRPr lang="it-IT" dirty="0"/>
          </a:p>
          <a:p>
            <a:pPr fontAlgn="ctr"/>
            <a:r>
              <a:rPr lang="en-US" dirty="0"/>
              <a:t>What can we do ? Traditional way / easy way 10mins</a:t>
            </a:r>
          </a:p>
          <a:p>
            <a:pPr fontAlgn="ctr"/>
            <a:r>
              <a:rPr lang="en-US" dirty="0"/>
              <a:t>Azure machine learning is a tool for us to use 10 mins </a:t>
            </a:r>
          </a:p>
          <a:p>
            <a:pPr fontAlgn="ctr"/>
            <a:r>
              <a:rPr lang="en-US" dirty="0"/>
              <a:t>How are we going to use it  30mins </a:t>
            </a:r>
            <a:r>
              <a:rPr lang="en-US" dirty="0" smtClean="0"/>
              <a:t>()</a:t>
            </a:r>
            <a:endParaRPr lang="en-US" dirty="0"/>
          </a:p>
          <a:p>
            <a:pPr fontAlgn="ctr"/>
            <a:r>
              <a:rPr lang="en-US" dirty="0"/>
              <a:t>Demo: How to modify the project to make into our use 20mins</a:t>
            </a:r>
          </a:p>
          <a:p>
            <a:pPr fontAlgn="ctr"/>
            <a:r>
              <a:rPr lang="en-US" dirty="0"/>
              <a:t>Q&amp;A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33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Define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Features</a:t>
            </a:r>
            <a:r>
              <a:rPr lang="en-US" i="1" dirty="0" smtClean="0"/>
              <a:t>:</a:t>
            </a:r>
            <a:r>
              <a:rPr lang="en-US" dirty="0" smtClean="0"/>
              <a:t> individual </a:t>
            </a:r>
            <a:r>
              <a:rPr lang="en-US" dirty="0"/>
              <a:t>measurable properties of something you’re interested </a:t>
            </a:r>
            <a:r>
              <a:rPr lang="en-US" dirty="0" smtClean="0"/>
              <a:t>in.</a:t>
            </a:r>
            <a:endParaRPr lang="en-US" dirty="0"/>
          </a:p>
          <a:p>
            <a:r>
              <a:rPr lang="en-US" dirty="0" smtClean="0"/>
              <a:t>Finding </a:t>
            </a:r>
            <a:r>
              <a:rPr lang="en-US" dirty="0"/>
              <a:t>a good set of features for creating a predictive model requires experimentation and knowledge about the problem you want to solve.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(In </a:t>
            </a:r>
            <a:r>
              <a:rPr lang="en-US" dirty="0"/>
              <a:t>our example each </a:t>
            </a:r>
            <a:r>
              <a:rPr lang="en-US" i="1" dirty="0"/>
              <a:t>row</a:t>
            </a:r>
            <a:r>
              <a:rPr lang="en-US" dirty="0"/>
              <a:t> represents one automobile, and each </a:t>
            </a:r>
            <a:r>
              <a:rPr lang="en-US" i="1" dirty="0"/>
              <a:t>column</a:t>
            </a:r>
            <a:r>
              <a:rPr lang="en-US" dirty="0"/>
              <a:t> is a feature of that </a:t>
            </a:r>
            <a:r>
              <a:rPr lang="en-US" dirty="0" smtClean="0"/>
              <a:t>automobile)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0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95533" cy="4676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 before, drag </a:t>
            </a:r>
            <a:r>
              <a:rPr lang="en-US" i="1" dirty="0" smtClean="0"/>
              <a:t>Select columns in Dataset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Connect </a:t>
            </a:r>
            <a:r>
              <a:rPr lang="en-US" i="1" dirty="0" smtClean="0"/>
              <a:t>Clean Missing Data </a:t>
            </a:r>
            <a:r>
              <a:rPr lang="en-US" dirty="0" smtClean="0"/>
              <a:t>to the module just added</a:t>
            </a:r>
          </a:p>
          <a:p>
            <a:r>
              <a:rPr lang="en-US" dirty="0"/>
              <a:t>Click on </a:t>
            </a:r>
            <a:r>
              <a:rPr lang="en-US" b="1" dirty="0"/>
              <a:t>Launch column 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 smtClean="0"/>
              <a:t>No </a:t>
            </a:r>
            <a:r>
              <a:rPr lang="en-US" b="1" dirty="0"/>
              <a:t>columns</a:t>
            </a:r>
            <a:r>
              <a:rPr lang="en-US" dirty="0"/>
              <a:t>.</a:t>
            </a:r>
          </a:p>
          <a:p>
            <a:r>
              <a:rPr lang="en-US" dirty="0"/>
              <a:t>Select </a:t>
            </a:r>
            <a:r>
              <a:rPr lang="en-US" b="1" dirty="0" smtClean="0"/>
              <a:t>Include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column names</a:t>
            </a:r>
            <a:r>
              <a:rPr lang="en-US" dirty="0"/>
              <a:t>, </a:t>
            </a:r>
          </a:p>
          <a:p>
            <a:r>
              <a:rPr lang="en-US" dirty="0"/>
              <a:t>Click inside the text box and select </a:t>
            </a:r>
            <a:r>
              <a:rPr lang="en-US" i="1" dirty="0"/>
              <a:t>“</a:t>
            </a:r>
            <a:r>
              <a:rPr lang="en-US" i="1" dirty="0" smtClean="0"/>
              <a:t>make”, “body-style”, “wheel-base”, “engine-size”, “horsepower”, “peak-rpm”, “highway-mpg”, “price</a:t>
            </a:r>
            <a:r>
              <a:rPr lang="en-US" i="1" dirty="0"/>
              <a:t>”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4" y="1684582"/>
            <a:ext cx="4240832" cy="48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7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Choose and apply a learning algorithm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26187686"/>
              </p:ext>
            </p:extLst>
          </p:nvPr>
        </p:nvGraphicFramePr>
        <p:xfrm>
          <a:off x="6604000" y="1825624"/>
          <a:ext cx="500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393267" cy="411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Classification</a:t>
            </a:r>
            <a:r>
              <a:rPr lang="en-US" dirty="0" smtClean="0"/>
              <a:t>: </a:t>
            </a:r>
            <a:r>
              <a:rPr lang="en-US" dirty="0"/>
              <a:t>predicts an answer from a defined set of </a:t>
            </a:r>
            <a:r>
              <a:rPr lang="en-US" dirty="0" smtClean="0"/>
              <a:t>categories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Regression:</a:t>
            </a:r>
            <a:r>
              <a:rPr lang="en-US" dirty="0" smtClean="0"/>
              <a:t> predicts </a:t>
            </a:r>
            <a:r>
              <a:rPr lang="en-US" dirty="0"/>
              <a:t>a number.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(</a:t>
            </a:r>
            <a:r>
              <a:rPr lang="en-US" dirty="0" smtClean="0"/>
              <a:t>Because </a:t>
            </a:r>
            <a:r>
              <a:rPr lang="en-US" dirty="0"/>
              <a:t>we want to predict price, which is a number, we'll use a regression </a:t>
            </a:r>
            <a:r>
              <a:rPr lang="en-US" dirty="0" smtClean="0"/>
              <a:t>algorithm)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11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 into train set and test 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4" y="2624138"/>
            <a:ext cx="33528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690688"/>
            <a:ext cx="3721100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47888"/>
            <a:ext cx="2921000" cy="361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6059" y="3990012"/>
            <a:ext cx="1139674" cy="37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9200" y="3994774"/>
            <a:ext cx="8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xmlns="" val="578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dirty="0"/>
              <a:t>earning </a:t>
            </a:r>
            <a:r>
              <a:rPr lang="en-US" dirty="0" smtClean="0"/>
              <a:t>algorithm</a:t>
            </a:r>
            <a:r>
              <a:rPr lang="en-US" dirty="0"/>
              <a:t>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939313" cy="5122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Connect the "</a:t>
            </a:r>
            <a:r>
              <a:rPr lang="en-US" i="1" dirty="0"/>
              <a:t>Train Model</a:t>
            </a:r>
            <a:r>
              <a:rPr lang="en-US" dirty="0"/>
              <a:t>" module to both the "</a:t>
            </a:r>
            <a:r>
              <a:rPr lang="en-US" i="1" dirty="0"/>
              <a:t>Linear Regression</a:t>
            </a:r>
            <a:r>
              <a:rPr lang="en-US" dirty="0"/>
              <a:t>" and "</a:t>
            </a:r>
            <a:r>
              <a:rPr lang="en-US" i="1" dirty="0"/>
              <a:t>Split Data</a:t>
            </a:r>
            <a:r>
              <a:rPr lang="en-US" dirty="0"/>
              <a:t>" 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5408"/>
            <a:ext cx="1684036" cy="379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71" y="2465408"/>
            <a:ext cx="2133668" cy="3174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58" y="2465408"/>
            <a:ext cx="3765655" cy="3791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2523" y="3792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0237" y="3788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34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 specific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174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</a:t>
            </a:r>
            <a:r>
              <a:rPr lang="en-US" dirty="0" smtClean="0"/>
              <a:t>the </a:t>
            </a:r>
            <a:r>
              <a:rPr lang="en-US" i="1" dirty="0" smtClean="0"/>
              <a:t>Train Model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Click </a:t>
            </a:r>
            <a:r>
              <a:rPr lang="en-US" i="1" dirty="0"/>
              <a:t>Launch column selector</a:t>
            </a:r>
            <a:r>
              <a:rPr lang="en-US" dirty="0"/>
              <a:t> in the Properties </a:t>
            </a:r>
            <a:r>
              <a:rPr lang="en-US" dirty="0" smtClean="0"/>
              <a:t>pane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By Name</a:t>
            </a:r>
          </a:p>
          <a:p>
            <a:r>
              <a:rPr lang="en-US" dirty="0" smtClean="0"/>
              <a:t>Select </a:t>
            </a:r>
            <a:r>
              <a:rPr lang="en-US" dirty="0"/>
              <a:t>the </a:t>
            </a:r>
            <a:r>
              <a:rPr lang="en-US" b="1" i="1" dirty="0"/>
              <a:t>price</a:t>
            </a:r>
            <a:r>
              <a:rPr lang="en-US" dirty="0"/>
              <a:t> column.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the value that our model is going to predict.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1" y="2176685"/>
            <a:ext cx="7305480" cy="36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Predict new automobile </a:t>
            </a:r>
            <a:r>
              <a:rPr lang="en-US" dirty="0" smtClean="0"/>
              <a:t>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264729" cy="2403475"/>
          </a:xfrm>
        </p:spPr>
        <p:txBody>
          <a:bodyPr>
            <a:normAutofit/>
          </a:bodyPr>
          <a:lstStyle/>
          <a:p>
            <a:r>
              <a:rPr lang="en-US" dirty="0"/>
              <a:t>75 percent of our data </a:t>
            </a:r>
            <a:r>
              <a:rPr lang="en-US" dirty="0" smtClean="0"/>
              <a:t>used to train </a:t>
            </a:r>
            <a:r>
              <a:rPr lang="en-US" dirty="0"/>
              <a:t>the model </a:t>
            </a:r>
            <a:r>
              <a:rPr lang="en-US" dirty="0" smtClean="0"/>
              <a:t>using</a:t>
            </a:r>
          </a:p>
          <a:p>
            <a:r>
              <a:rPr lang="en-US" dirty="0" smtClean="0"/>
              <a:t>25 </a:t>
            </a:r>
            <a:r>
              <a:rPr lang="en-US" dirty="0"/>
              <a:t>percent of the data </a:t>
            </a:r>
            <a:r>
              <a:rPr lang="en-US" dirty="0" smtClean="0"/>
              <a:t>to score the </a:t>
            </a:r>
            <a:r>
              <a:rPr lang="en-US" dirty="0"/>
              <a:t>model functions.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29" y="3817370"/>
            <a:ext cx="2336800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11" y="1690688"/>
            <a:ext cx="3748789" cy="48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1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the score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101943" cy="653144"/>
          </a:xfrm>
        </p:spPr>
        <p:txBody>
          <a:bodyPr>
            <a:normAutofit/>
          </a:bodyPr>
          <a:lstStyle/>
          <a:p>
            <a:r>
              <a:rPr lang="en-US" dirty="0" smtClean="0"/>
              <a:t>Predicted </a:t>
            </a:r>
            <a:r>
              <a:rPr lang="en-US" dirty="0"/>
              <a:t>values for price </a:t>
            </a:r>
            <a:r>
              <a:rPr lang="en-US" dirty="0" smtClean="0"/>
              <a:t>and its probability.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3193" y="2106387"/>
            <a:ext cx="7325613" cy="4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923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71" y="365125"/>
            <a:ext cx="5007429" cy="562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289968"/>
            <a:ext cx="3171371" cy="325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6781" y="5990268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(Final</a:t>
            </a:r>
            <a:r>
              <a:rPr lang="en-US" dirty="0" smtClean="0"/>
              <a:t> </a:t>
            </a:r>
            <a:r>
              <a:rPr lang="en-US" i="1" dirty="0" smtClean="0"/>
              <a:t>Experiment)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1716434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214"/>
            <a:ext cx="6346371" cy="4625749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Mean Absolute Error</a:t>
            </a:r>
            <a:r>
              <a:rPr lang="en-US" dirty="0"/>
              <a:t> (</a:t>
            </a:r>
            <a:r>
              <a:rPr lang="en-US" b="1" dirty="0"/>
              <a:t>MAE</a:t>
            </a:r>
            <a:r>
              <a:rPr lang="en-US" dirty="0"/>
              <a:t>): The average of absolute errors (an error is the difference between the predicted value and the actual value).</a:t>
            </a:r>
          </a:p>
          <a:p>
            <a:r>
              <a:rPr lang="en-US" i="1" dirty="0"/>
              <a:t>Root Mean Squared Error</a:t>
            </a:r>
            <a:r>
              <a:rPr lang="en-US" dirty="0"/>
              <a:t> (</a:t>
            </a:r>
            <a:r>
              <a:rPr lang="en-US" b="1" dirty="0"/>
              <a:t>RMSE</a:t>
            </a:r>
            <a:r>
              <a:rPr lang="en-US" dirty="0"/>
              <a:t>): The square root of the average of squared errors of predictions made on the test dataset.</a:t>
            </a:r>
          </a:p>
          <a:p>
            <a:r>
              <a:rPr lang="en-US" i="1" dirty="0"/>
              <a:t>Relative Absolute Error</a:t>
            </a:r>
            <a:r>
              <a:rPr lang="en-US" dirty="0"/>
              <a:t>: The average of absolute errors relative to the absolute difference between actual values and the average of all actual values.</a:t>
            </a:r>
          </a:p>
          <a:p>
            <a:r>
              <a:rPr lang="en-US" i="1" dirty="0"/>
              <a:t>Relative Squared Error</a:t>
            </a:r>
            <a:r>
              <a:rPr lang="en-US" dirty="0"/>
              <a:t>: The average of squared errors relative to the squared difference between the actual values and the average of all actual values.</a:t>
            </a:r>
          </a:p>
          <a:p>
            <a:r>
              <a:rPr lang="en-US" i="1" dirty="0"/>
              <a:t>Coefficient of Determination</a:t>
            </a:r>
            <a:r>
              <a:rPr lang="en-US" dirty="0"/>
              <a:t>: Also known as the R squared value, this is a statistical metric indicating how well a model fits the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495352"/>
            <a:ext cx="4169229" cy="57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512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Machine </a:t>
            </a:r>
            <a:r>
              <a:rPr lang="es-ES" dirty="0" err="1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1970" cy="4351338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What is big data?</a:t>
            </a:r>
          </a:p>
          <a:p>
            <a:r>
              <a:rPr lang="en-US" dirty="0" smtClean="0">
                <a:sym typeface="Wingdings"/>
              </a:rPr>
              <a:t>What is machine learning?</a:t>
            </a:r>
          </a:p>
          <a:p>
            <a:r>
              <a:rPr lang="en-US" dirty="0" smtClean="0"/>
              <a:t>Uses of machine learning.</a:t>
            </a:r>
          </a:p>
          <a:p>
            <a:r>
              <a:rPr lang="en-US" dirty="0" smtClean="0"/>
              <a:t>Why machine learning?</a:t>
            </a:r>
          </a:p>
          <a:p>
            <a:r>
              <a:rPr lang="en-US" dirty="0" smtClean="0"/>
              <a:t>Who uses it?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915" y="1016681"/>
            <a:ext cx="4604657" cy="460465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metric should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error statistics, smaller is better.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smaller value indicates that the predictions more closely match the actual values.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i="1" dirty="0"/>
              <a:t>Coefficient of Determination</a:t>
            </a:r>
            <a:r>
              <a:rPr lang="en-US" dirty="0"/>
              <a:t>, the closer its value is to one (1.0), the better the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699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to improve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03775"/>
          </a:xfrm>
        </p:spPr>
        <p:txBody>
          <a:bodyPr/>
          <a:lstStyle/>
          <a:p>
            <a:r>
              <a:rPr lang="en-US" dirty="0" smtClean="0"/>
              <a:t>Change </a:t>
            </a:r>
            <a:r>
              <a:rPr lang="en-US" dirty="0"/>
              <a:t>the features you use in your prediction</a:t>
            </a:r>
          </a:p>
          <a:p>
            <a:r>
              <a:rPr lang="en-US" dirty="0" smtClean="0"/>
              <a:t>Modify </a:t>
            </a:r>
            <a:r>
              <a:rPr lang="en-US" dirty="0"/>
              <a:t>the properties of the </a:t>
            </a:r>
            <a:r>
              <a:rPr lang="en-US" dirty="0">
                <a:hlinkClick r:id="rId2"/>
              </a:rPr>
              <a:t>Linear Regression</a:t>
            </a:r>
            <a:r>
              <a:rPr lang="en-US" dirty="0"/>
              <a:t> algorithm</a:t>
            </a:r>
          </a:p>
          <a:p>
            <a:r>
              <a:rPr lang="en-US" dirty="0" smtClean="0"/>
              <a:t>Try </a:t>
            </a:r>
            <a:r>
              <a:rPr lang="en-US" dirty="0"/>
              <a:t>a different algorithm altogether</a:t>
            </a:r>
          </a:p>
          <a:p>
            <a:r>
              <a:rPr lang="en-US" dirty="0" smtClean="0"/>
              <a:t>Add </a:t>
            </a:r>
            <a:r>
              <a:rPr lang="en-US" dirty="0"/>
              <a:t>multiple machine learning algorithms to your experiment at one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Compare </a:t>
            </a:r>
            <a:r>
              <a:rPr lang="en-US" dirty="0"/>
              <a:t>two of them by using the </a:t>
            </a:r>
            <a:r>
              <a:rPr lang="en-US" dirty="0">
                <a:hlinkClick r:id="rId3"/>
              </a:rPr>
              <a:t>Evaluate Model</a:t>
            </a:r>
            <a:r>
              <a:rPr lang="en-US" dirty="0"/>
              <a:t> module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061022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model as a predictive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Satisfied </a:t>
            </a:r>
            <a:r>
              <a:rPr lang="en-US" dirty="0"/>
              <a:t>with your </a:t>
            </a:r>
            <a:r>
              <a:rPr lang="en-US" dirty="0" smtClean="0"/>
              <a:t>model???</a:t>
            </a:r>
          </a:p>
          <a:p>
            <a:r>
              <a:rPr lang="en-US" dirty="0" smtClean="0"/>
              <a:t>You </a:t>
            </a:r>
            <a:r>
              <a:rPr lang="en-US" dirty="0"/>
              <a:t>can deploy it as a web </a:t>
            </a:r>
            <a:r>
              <a:rPr lang="en-US" dirty="0" smtClean="0"/>
              <a:t>service!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WebService</a:t>
            </a:r>
            <a:r>
              <a:rPr lang="en-US" dirty="0" smtClean="0"/>
              <a:t> </a:t>
            </a:r>
            <a:r>
              <a:rPr lang="en-US" dirty="0"/>
              <a:t>to predict automobile prices by using new </a:t>
            </a:r>
            <a:r>
              <a:rPr lang="en-US" dirty="0" smtClean="0"/>
              <a:t>data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2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Deploy </a:t>
            </a:r>
            <a:r>
              <a:rPr lang="en-US" dirty="0"/>
              <a:t>an Azure Machine Learning web </a:t>
            </a:r>
            <a:r>
              <a:rPr lang="en-US" dirty="0" smtClean="0"/>
              <a:t>service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519810797"/>
              </p:ext>
            </p:extLst>
          </p:nvPr>
        </p:nvGraphicFramePr>
        <p:xfrm>
          <a:off x="838201" y="1690689"/>
          <a:ext cx="10921677" cy="457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492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the training experiment to a predictive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4800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converting to a predictive experiment, you're getting your trained model ready to be deployed as a scoring web service. </a:t>
            </a:r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of the web service can send input data to your model and your model will send back the prediction results.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you convert to a predictive experiment, keep in mind how you expect your model to be used by others.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695362"/>
            <a:ext cx="4953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6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5" y="1453932"/>
            <a:ext cx="6046890" cy="4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58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4314" cy="1325563"/>
          </a:xfrm>
        </p:spPr>
        <p:txBody>
          <a:bodyPr>
            <a:normAutofit/>
          </a:bodyPr>
          <a:lstStyle/>
          <a:p>
            <a:r>
              <a:rPr lang="en-US" dirty="0"/>
              <a:t>Deploy the predictive experiment as a New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2200" cy="3533453"/>
          </a:xfrm>
        </p:spPr>
        <p:txBody>
          <a:bodyPr/>
          <a:lstStyle/>
          <a:p>
            <a:r>
              <a:rPr lang="en-US" dirty="0" smtClean="0"/>
              <a:t>Click Run</a:t>
            </a:r>
          </a:p>
          <a:p>
            <a:r>
              <a:rPr lang="en-US" dirty="0" smtClean="0"/>
              <a:t>Click </a:t>
            </a:r>
            <a:r>
              <a:rPr lang="en-US" dirty="0"/>
              <a:t>Deploy Web </a:t>
            </a:r>
            <a:r>
              <a:rPr lang="en-US" dirty="0" smtClean="0"/>
              <a:t>Service</a:t>
            </a:r>
          </a:p>
          <a:p>
            <a:r>
              <a:rPr lang="en-US" dirty="0"/>
              <a:t>S</a:t>
            </a:r>
            <a:r>
              <a:rPr lang="en-US" dirty="0" smtClean="0"/>
              <a:t>elect </a:t>
            </a:r>
            <a:r>
              <a:rPr lang="en-US" dirty="0"/>
              <a:t>Deploy Web Service New.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deployment page of the Machine Learning Web Service portal opens.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76553"/>
            <a:ext cx="4902200" cy="1080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77" y="2041071"/>
            <a:ext cx="5752837" cy="4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1407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Web Service with a Python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5261"/>
            <a:ext cx="6073753" cy="242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39" y="3441609"/>
            <a:ext cx="6247461" cy="298395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8281" y="4074289"/>
            <a:ext cx="4358833" cy="2626025"/>
          </a:xfrm>
        </p:spPr>
        <p:txBody>
          <a:bodyPr>
            <a:normAutofit/>
          </a:bodyPr>
          <a:lstStyle/>
          <a:p>
            <a:r>
              <a:rPr lang="en-US" i="1" dirty="0" smtClean="0"/>
              <a:t>request/response </a:t>
            </a:r>
            <a:r>
              <a:rPr lang="en-US" dirty="0" smtClean="0"/>
              <a:t>page contains </a:t>
            </a:r>
            <a:r>
              <a:rPr lang="en-US" dirty="0"/>
              <a:t>Request Response API </a:t>
            </a:r>
            <a:r>
              <a:rPr lang="en-US" dirty="0" smtClean="0"/>
              <a:t>Documentation, with a starter Python program (that must be modified) to call the web service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919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What is big data?</a:t>
            </a:r>
            <a:endParaRPr lang="en-US" dirty="0" smtClean="0">
              <a:sym typeface="Wingding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23286" cy="435133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 Machine Learning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1970" cy="4351338"/>
          </a:xfrm>
        </p:spPr>
        <p:txBody>
          <a:bodyPr/>
          <a:lstStyle/>
          <a:p>
            <a:r>
              <a:rPr lang="en-US" dirty="0"/>
              <a:t>Go to </a:t>
            </a:r>
            <a:r>
              <a:rPr lang="en-US" dirty="0">
                <a:hlinkClick r:id="rId2"/>
              </a:rPr>
              <a:t>Microsoft Azure Machine Learning </a:t>
            </a:r>
            <a:r>
              <a:rPr lang="en-US" dirty="0" smtClean="0">
                <a:hlinkClick r:id="rId2"/>
              </a:rPr>
              <a:t>Studio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the framework we need a </a:t>
            </a:r>
            <a:r>
              <a:rPr lang="en-US" i="1" dirty="0" smtClean="0"/>
              <a:t>Microsoft account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already have one of them (</a:t>
            </a:r>
            <a:r>
              <a:rPr lang="en-US" dirty="0" err="1" smtClean="0"/>
              <a:t>eg</a:t>
            </a:r>
            <a:r>
              <a:rPr lang="en-US" dirty="0" smtClean="0"/>
              <a:t>. Hotmail) </a:t>
            </a:r>
            <a:r>
              <a:rPr lang="en-US" dirty="0" smtClean="0">
                <a:sym typeface="Wingdings"/>
              </a:rPr>
              <a:t> just “</a:t>
            </a:r>
            <a:r>
              <a:rPr lang="en-US" i="1" dirty="0" smtClean="0">
                <a:sym typeface="Wingdings"/>
              </a:rPr>
              <a:t>Sign in”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>
                <a:sym typeface="Wingdings"/>
              </a:rPr>
              <a:t>I do not have any of them 		        must “</a:t>
            </a:r>
            <a:r>
              <a:rPr lang="en-US" i="1" dirty="0" smtClean="0">
                <a:sym typeface="Wingdings"/>
              </a:rPr>
              <a:t>Sign Up”</a:t>
            </a:r>
            <a:r>
              <a:rPr lang="en-US" dirty="0" smtClean="0">
                <a:sym typeface="Wingdings"/>
              </a:rPr>
              <a:t> 	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0300" y="1690688"/>
            <a:ext cx="3873500" cy="39878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1660" y="1690688"/>
            <a:ext cx="7107177" cy="39878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460" cy="3852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“Free Workspace”</a:t>
            </a:r>
          </a:p>
          <a:p>
            <a:r>
              <a:rPr lang="en-US" dirty="0" smtClean="0"/>
              <a:t>Free access</a:t>
            </a:r>
          </a:p>
          <a:p>
            <a:r>
              <a:rPr lang="en-US" dirty="0" smtClean="0"/>
              <a:t>10GB Storage</a:t>
            </a:r>
          </a:p>
          <a:p>
            <a:r>
              <a:rPr lang="en-US" dirty="0" smtClean="0"/>
              <a:t>R and Python scripts support</a:t>
            </a:r>
          </a:p>
          <a:p>
            <a:r>
              <a:rPr lang="en-US" dirty="0" smtClean="0"/>
              <a:t>Predictive web services</a:t>
            </a:r>
          </a:p>
        </p:txBody>
      </p:sp>
    </p:spTree>
    <p:extLst>
      <p:ext uri="{BB962C8B-B14F-4D97-AF65-F5344CB8AC3E}">
        <p14:creationId xmlns:p14="http://schemas.microsoft.com/office/powerpoint/2010/main" xmlns="" val="6827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account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5634" y="470475"/>
            <a:ext cx="4698166" cy="512026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6522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the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create an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your email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5634" y="5740970"/>
            <a:ext cx="4698166" cy="689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208" y="3704793"/>
            <a:ext cx="59006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90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889002" cy="988568"/>
          </a:xfrm>
        </p:spPr>
        <p:txBody>
          <a:bodyPr>
            <a:normAutofit/>
          </a:bodyPr>
          <a:lstStyle/>
          <a:p>
            <a:r>
              <a:rPr lang="en-US" dirty="0" smtClean="0"/>
              <a:t>Type the account you want to use and log in in the free workspace.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3059974"/>
            <a:ext cx="3756580" cy="3116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3012" y="2814193"/>
            <a:ext cx="6904190" cy="37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09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an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Prepare </a:t>
            </a:r>
            <a:r>
              <a:rPr lang="en-US" dirty="0"/>
              <a:t>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Define features</a:t>
            </a:r>
          </a:p>
          <a:p>
            <a:r>
              <a:rPr lang="en-US" dirty="0" smtClean="0"/>
              <a:t>Train the model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 smtClean="0"/>
              <a:t>Choose </a:t>
            </a:r>
            <a:r>
              <a:rPr lang="en-US" dirty="0"/>
              <a:t>and apply a learning algorithm</a:t>
            </a:r>
          </a:p>
          <a:p>
            <a:r>
              <a:rPr lang="en-US" dirty="0"/>
              <a:t>Score and test the model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/>
              <a:t>Predict </a:t>
            </a:r>
            <a:r>
              <a:rPr lang="en-US" dirty="0"/>
              <a:t>new automobile prices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7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1146</Words>
  <Application>Microsoft Office PowerPoint</Application>
  <PresentationFormat>Personalizado</PresentationFormat>
  <Paragraphs>159</Paragraphs>
  <Slides>37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8" baseType="lpstr">
      <vt:lpstr>Office Theme</vt:lpstr>
      <vt:lpstr>Azure machine learning</vt:lpstr>
      <vt:lpstr>Agenda</vt:lpstr>
      <vt:lpstr>Machine Learning</vt:lpstr>
      <vt:lpstr>What is big data?</vt:lpstr>
      <vt:lpstr>Microsoft Azure Machine Learning Studio</vt:lpstr>
      <vt:lpstr>Sign up</vt:lpstr>
      <vt:lpstr>Create an account</vt:lpstr>
      <vt:lpstr>Sign in</vt:lpstr>
      <vt:lpstr>Five steps to create an experiment</vt:lpstr>
      <vt:lpstr>Automobile price prediction</vt:lpstr>
      <vt:lpstr>Create a blank experiment</vt:lpstr>
      <vt:lpstr>1. Get Data</vt:lpstr>
      <vt:lpstr>Using Azure saved dataset</vt:lpstr>
      <vt:lpstr>Visualize the Data</vt:lpstr>
      <vt:lpstr>2. Prepare the data</vt:lpstr>
      <vt:lpstr>Preprocess automobile dataset </vt:lpstr>
      <vt:lpstr>Clean missing data: remove column</vt:lpstr>
      <vt:lpstr>Clean missing data: remove row</vt:lpstr>
      <vt:lpstr>Run the experiment and visualize processed data</vt:lpstr>
      <vt:lpstr>3. Define features</vt:lpstr>
      <vt:lpstr>Feature selection</vt:lpstr>
      <vt:lpstr>4. Choose and apply a learning algorithm </vt:lpstr>
      <vt:lpstr>Split data into train set and test set</vt:lpstr>
      <vt:lpstr>Learning algorithm selection</vt:lpstr>
      <vt:lpstr>Train a specific feature</vt:lpstr>
      <vt:lpstr>5. Predict new automobile prices</vt:lpstr>
      <vt:lpstr>Output of the score module</vt:lpstr>
      <vt:lpstr>Results evaluation</vt:lpstr>
      <vt:lpstr>Metrics</vt:lpstr>
      <vt:lpstr>How a metric should be</vt:lpstr>
      <vt:lpstr>Iterate to improve the model</vt:lpstr>
      <vt:lpstr>Deploy the model as a predictive web service</vt:lpstr>
      <vt:lpstr>6. Deploy an Azure Machine Learning web service</vt:lpstr>
      <vt:lpstr>Convert the training experiment to a predictive experiment</vt:lpstr>
      <vt:lpstr>Predictive experiment</vt:lpstr>
      <vt:lpstr>Deploy the predictive experiment as a New web service</vt:lpstr>
      <vt:lpstr>Test your Web Service with a Python Program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machine learning</dc:title>
  <dc:creator>Nana ZHU</dc:creator>
  <cp:lastModifiedBy>Pako</cp:lastModifiedBy>
  <cp:revision>126</cp:revision>
  <dcterms:created xsi:type="dcterms:W3CDTF">2016-11-18T11:29:47Z</dcterms:created>
  <dcterms:modified xsi:type="dcterms:W3CDTF">2016-12-15T11:01:56Z</dcterms:modified>
</cp:coreProperties>
</file>